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5"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Roboto"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480" autoAdjust="0"/>
  </p:normalViewPr>
  <p:slideViewPr>
    <p:cSldViewPr snapToGrid="0">
      <p:cViewPr varScale="1">
        <p:scale>
          <a:sx n="62" d="100"/>
          <a:sy n="62" d="100"/>
        </p:scale>
        <p:origin x="-159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589144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e470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b="1">
                <a:solidFill>
                  <a:srgbClr val="222222"/>
                </a:solidFill>
                <a:highlight>
                  <a:srgbClr val="FFFFFF"/>
                </a:highlight>
              </a:rPr>
              <a:t>Domain Specific Architecture</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9e1e6b70a_2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9e1e6b70a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9e1e6b70a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9e1e6b70a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r>
              <a:rPr lang="en" sz="1400">
                <a:latin typeface="Roboto"/>
                <a:ea typeface="Roboto"/>
                <a:cs typeface="Roboto"/>
                <a:sym typeface="Roboto"/>
              </a:rPr>
              <a:t>Take the best aspects of the brains functionality and pair them with current computing volume and architecture this all is encompassed under heterogeneous architecture.</a:t>
            </a:r>
            <a:endParaRPr sz="1400">
              <a:latin typeface="Roboto"/>
              <a:ea typeface="Roboto"/>
              <a:cs typeface="Roboto"/>
              <a:sym typeface="Roboto"/>
            </a:endParaRPr>
          </a:p>
          <a:p>
            <a:pPr marL="45720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9e1e6b70a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9e1e6b70a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9e1e6b70a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9e1e6b70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 billion Neurons++++</a:t>
            </a:r>
            <a:endParaRPr/>
          </a:p>
          <a:p>
            <a:pPr marL="0" lvl="0" indent="0" algn="l" rtl="0">
              <a:spcBef>
                <a:spcPts val="0"/>
              </a:spcBef>
              <a:spcAft>
                <a:spcPts val="0"/>
              </a:spcAft>
              <a:buNone/>
            </a:pPr>
            <a:r>
              <a:rPr lang="en"/>
              <a:t>100 Trillion synapses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9e1e6b70a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9e1e6b70a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long sequence of information </a:t>
            </a:r>
            <a:br>
              <a:rPr lang="en"/>
            </a:br>
            <a:r>
              <a:rPr lang="en"/>
              <a:t>In (a) 2d gradient algorithm  will vanich</a:t>
            </a:r>
            <a:br>
              <a:rPr lang="en"/>
            </a:br>
            <a:r>
              <a:rPr lang="en"/>
              <a:t>Long short term memory for long sequence </a:t>
            </a:r>
            <a:endParaRPr/>
          </a:p>
          <a:p>
            <a:pPr marL="0" lvl="0" indent="0" algn="l" rtl="0">
              <a:spcBef>
                <a:spcPts val="0"/>
              </a:spcBef>
              <a:spcAft>
                <a:spcPts val="0"/>
              </a:spcAft>
              <a:buNone/>
            </a:pPr>
            <a:r>
              <a:rPr lang="en"/>
              <a:t/>
            </a:r>
            <a:br>
              <a:rPr lang="en"/>
            </a:br>
            <a:r>
              <a:rPr lang="en"/>
              <a:t> LSTM successful in tasks like language modeling, machine translation, speech recognition, image/video captioning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9e1e6b70a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9e1e6b70a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Event Driven fashion </a:t>
            </a:r>
            <a:br>
              <a:rPr lang="en"/>
            </a:br>
            <a:r>
              <a:rPr lang="en"/>
              <a:t>Time Less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9e1e6b70a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9e1e6b70a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9e1e6b70a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9e1e6b70a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Forward feading :- static data </a:t>
            </a:r>
            <a:endParaRPr/>
          </a:p>
          <a:p>
            <a:pPr marL="0" lvl="0" indent="0" algn="l" rtl="0">
              <a:spcBef>
                <a:spcPts val="0"/>
              </a:spcBef>
              <a:spcAft>
                <a:spcPts val="0"/>
              </a:spcAft>
              <a:buNone/>
            </a:pPr>
            <a:r>
              <a:rPr lang="en"/>
              <a:t>Remember long sequence of information </a:t>
            </a:r>
            <a:br>
              <a:rPr lang="en"/>
            </a:br>
            <a:r>
              <a:rPr lang="en"/>
              <a:t>In (a) 2d gradient algorithm  will vanich</a:t>
            </a:r>
            <a:br>
              <a:rPr lang="en"/>
            </a:br>
            <a:r>
              <a:rPr lang="en"/>
              <a:t>Long short term memory for long sequence </a:t>
            </a:r>
            <a:endParaRPr/>
          </a:p>
          <a:p>
            <a:pPr marL="0" lvl="0" indent="0" algn="l" rtl="0">
              <a:spcBef>
                <a:spcPts val="0"/>
              </a:spcBef>
              <a:spcAft>
                <a:spcPts val="0"/>
              </a:spcAft>
              <a:buNone/>
            </a:pPr>
            <a:r>
              <a:rPr lang="en"/>
              <a:t>But LSTM Only software</a:t>
            </a:r>
            <a:br>
              <a:rPr lang="en"/>
            </a:br>
            <a:r>
              <a:rPr lang="en"/>
              <a:t> LSTM successful in tasks like language modeling, machine translation, speech recognition, image/video captioning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9e1e6b70a_5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9e1e6b70a_5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a:t>
            </a:r>
            <a:endParaRPr/>
          </a:p>
          <a:p>
            <a:pPr marL="0" lvl="0" indent="0" algn="l" rtl="0">
              <a:spcBef>
                <a:spcPts val="0"/>
              </a:spcBef>
              <a:spcAft>
                <a:spcPts val="0"/>
              </a:spcAft>
              <a:buNone/>
            </a:pPr>
            <a:r>
              <a:rPr lang="en"/>
              <a:t>  Temporal Behavior of Neurons in LSTM</a:t>
            </a:r>
            <a:endParaRPr/>
          </a:p>
          <a:p>
            <a:pPr marL="0" lvl="0" indent="0" algn="l" rtl="0">
              <a:spcBef>
                <a:spcPts val="0"/>
              </a:spcBef>
              <a:spcAft>
                <a:spcPts val="0"/>
              </a:spcAft>
              <a:buNone/>
            </a:pPr>
            <a:r>
              <a:rPr lang="en"/>
              <a:t>Store mem</a:t>
            </a:r>
            <a:endParaRPr/>
          </a:p>
          <a:p>
            <a:pPr marL="0" lvl="0" indent="0" algn="l" rtl="0">
              <a:spcBef>
                <a:spcPts val="0"/>
              </a:spcBef>
              <a:spcAft>
                <a:spcPts val="0"/>
              </a:spcAft>
              <a:buNone/>
            </a:pPr>
            <a:r>
              <a:rPr lang="en"/>
              <a:t>Release Output</a:t>
            </a:r>
            <a:endParaRPr/>
          </a:p>
          <a:p>
            <a:pPr marL="0" lvl="0" indent="0" algn="l" rtl="0">
              <a:spcBef>
                <a:spcPts val="0"/>
              </a:spcBef>
              <a:spcAft>
                <a:spcPts val="0"/>
              </a:spcAft>
              <a:buNone/>
            </a:pPr>
            <a:endParaRPr/>
          </a:p>
          <a:p>
            <a:pPr marL="0" lvl="0" indent="0" algn="l" rtl="0">
              <a:lnSpc>
                <a:spcPct val="115000"/>
              </a:lnSpc>
              <a:spcBef>
                <a:spcPts val="0"/>
              </a:spcBef>
              <a:spcAft>
                <a:spcPts val="1600"/>
              </a:spcAft>
              <a:buNone/>
            </a:pPr>
            <a:r>
              <a:rPr lang="en" sz="1800">
                <a:latin typeface="Roboto"/>
                <a:ea typeface="Roboto"/>
                <a:cs typeface="Roboto"/>
                <a:sym typeface="Roboto"/>
              </a:rPr>
              <a:t>During the store mode, the neurons gate their outputs, receives input spikes and accumulate their membrane potential. During the release mode, the neurons issue output spikes at an average rate proportional to its membrane potential either stochastically or in a burst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9e1e6b70a_5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9e1e6b70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The inputs to the processing partition store during the I/O phase and release in the processing phase, while the inputs to the output partition store in the processing phase and release in the I/O phase</a:t>
            </a:r>
            <a:br>
              <a:rPr lang="en"/>
            </a:br>
            <a:r>
              <a:rPr lang="en"/>
              <a:t> Except for the input partition, all inputs of the processing and output partitions are buffered using the store-and-release neurons </a:t>
            </a:r>
            <a:br>
              <a:rPr lang="en"/>
            </a:br>
            <a:r>
              <a:rPr lang="en"/>
              <a:t>processing partition spikes during the processing phase and input and output partitions spike during the I/O phases. Please note that during the I/O phase, if the output partition is working on the ith data, then the input partition is working on the (i +1)th data.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9e1e6b70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9e1e6b70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c6f9e470d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800">
                <a:latin typeface="Roboto"/>
                <a:ea typeface="Roboto"/>
                <a:cs typeface="Roboto"/>
                <a:sym typeface="Roboto"/>
              </a:rPr>
              <a:t>We use spike-based LSTM simulated on a full precision SNN simulator</a:t>
            </a:r>
            <a:endParaRPr sz="1800">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9e1e6b70a_0_34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9e1e6b70a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simpleto solvewith an RNN /The accuracy also increases when the number of LSTM units is increased</a:t>
            </a:r>
            <a:br>
              <a:rPr lang="en" dirty="0"/>
            </a:br>
            <a:r>
              <a:rPr lang="en" dirty="0"/>
              <a:t>we train LSTM with one hidden layer containing 2, 4 and 10 LSTM units on 9000 varying length binary sequences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9e1e6b70a_0_3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9e1e6b70a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9e1e6b70a_0_38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9e1e6b70a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the phase length (PL) </a:t>
            </a:r>
            <a:endParaRPr/>
          </a:p>
          <a:p>
            <a:pPr marL="0" lvl="0" indent="0" algn="l" rtl="0">
              <a:spcBef>
                <a:spcPts val="0"/>
              </a:spcBef>
              <a:spcAft>
                <a:spcPts val="0"/>
              </a:spcAft>
              <a:buNone/>
            </a:pPr>
            <a:r>
              <a:rPr lang="en"/>
              <a:t> In practical deployment, this factor of time delay is unsuitable, and it points to a large performance/energy tradeoff. This tradeoff is drastic mainly due to the inability to reliably train LSTM networks with very limited precision</a:t>
            </a:r>
            <a:br>
              <a:rPr lang="en"/>
            </a:br>
            <a:r>
              <a:rPr lang="en"/>
              <a:t>Can Be modified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9e1e6b70a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9e1e6b70a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9e1e6b70a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9e1e6b70a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9e1e6b70a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9e1e6b70a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Undurtand</a:t>
            </a:r>
            <a:r>
              <a:rPr lang="en-US" baseline="0" dirty="0" smtClean="0"/>
              <a:t> </a:t>
            </a:r>
            <a:r>
              <a:rPr lang="en-US" baseline="0" dirty="0" err="1" smtClean="0"/>
              <a:t>bilogical</a:t>
            </a:r>
            <a:r>
              <a:rPr lang="en-US" baseline="0" dirty="0" smtClean="0"/>
              <a:t> </a:t>
            </a:r>
            <a:br>
              <a:rPr lang="en-US" baseline="0" dirty="0" smtClean="0"/>
            </a:br>
            <a:r>
              <a:rPr lang="en-US" baseline="0" dirty="0" smtClean="0"/>
              <a:t>ALS </a:t>
            </a:r>
            <a:r>
              <a:rPr lang="ar-EG" baseline="0" dirty="0" smtClean="0"/>
              <a:t>تشنجات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9e1e6b70a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9e1e6b70a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9e1e6b70a_5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9e1e6b70a_5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9e1e6b70a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9e1e6b70a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9e1e6b70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9e1e6b70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e470d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Specific Architecture</a:t>
            </a:r>
            <a:br>
              <a:rPr lang="en"/>
            </a:br>
            <a:r>
              <a:rPr lang="en"/>
              <a:t> </a:t>
            </a:r>
            <a:br>
              <a:rPr lang="en"/>
            </a:br>
            <a:endParaRPr/>
          </a:p>
          <a:p>
            <a:pPr marL="0" lvl="0" indent="0" algn="l" rtl="0">
              <a:spcBef>
                <a:spcPts val="0"/>
              </a:spcBef>
              <a:spcAft>
                <a:spcPts val="0"/>
              </a:spcAft>
              <a:buNone/>
            </a:pPr>
            <a:r>
              <a:rPr lang="en"/>
              <a:t>10 billion Neurons</a:t>
            </a:r>
            <a:endParaRPr/>
          </a:p>
          <a:p>
            <a:pPr marL="0" lvl="0" indent="0" algn="l" rtl="0">
              <a:spcBef>
                <a:spcPts val="0"/>
              </a:spcBef>
              <a:spcAft>
                <a:spcPts val="0"/>
              </a:spcAft>
              <a:buNone/>
            </a:pPr>
            <a:r>
              <a:rPr lang="en"/>
              <a:t>100 Trillion synapses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9e1e6b70a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9e1e6b70a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9e1e6b70a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9e1e6b70a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Processor Less than human brain </a:t>
            </a:r>
            <a:br>
              <a:rPr lang="en"/>
            </a:br>
            <a:endParaRPr/>
          </a:p>
          <a:p>
            <a:pPr marL="0" lvl="0" indent="0" algn="l" rtl="0">
              <a:spcBef>
                <a:spcPts val="0"/>
              </a:spcBef>
              <a:spcAft>
                <a:spcPts val="0"/>
              </a:spcAft>
              <a:buNone/>
            </a:pPr>
            <a:r>
              <a:rPr lang="en"/>
              <a:t>1700 faster than super computer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9e1e6b70a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9e1e6b70a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9e1e6b70a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9e1e6b70a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Neuro- morphic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9e1e6b70a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9e1e6b70a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drive.google.com/file/d/1lpFqIEhSsDmK2AD9XFjV8iMvaMTjmHUN/vie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ieeexplore.ieee.org/document/8410868"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www.youtube.com/watch?v=c-stmgiXCZA&amp;fbclid=IwAR10dwTVG0uo3axeryaVo_HRme_NbKUtWahxSXi12qudUOgsEufsHLks-64"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Neural Circuits</a:t>
            </a:r>
            <a:endParaRPr/>
          </a:p>
        </p:txBody>
      </p:sp>
      <p:sp>
        <p:nvSpPr>
          <p:cNvPr id="68" name="Google Shape;68;p13"/>
          <p:cNvSpPr txBox="1">
            <a:spLocks noGrp="1"/>
          </p:cNvSpPr>
          <p:nvPr>
            <p:ph type="subTitle" idx="1"/>
          </p:nvPr>
        </p:nvSpPr>
        <p:spPr>
          <a:xfrm>
            <a:off x="390525" y="2789125"/>
            <a:ext cx="84120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 Spiking Neural Circuits for Mapping Long Short-Term Memory on a Neurosynaptic Processor</a:t>
            </a: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Neuromorphic Architecture</a:t>
            </a:r>
            <a:endParaRPr/>
          </a:p>
        </p:txBody>
      </p:sp>
      <p:pic>
        <p:nvPicPr>
          <p:cNvPr id="129" name="Google Shape;129;p22"/>
          <p:cNvPicPr preferRelativeResize="0"/>
          <p:nvPr/>
        </p:nvPicPr>
        <p:blipFill rotWithShape="1">
          <a:blip r:embed="rId3">
            <a:alphaModFix/>
          </a:blip>
          <a:srcRect l="11864" t="10201" r="12176"/>
          <a:stretch/>
        </p:blipFill>
        <p:spPr>
          <a:xfrm>
            <a:off x="98250" y="1553825"/>
            <a:ext cx="3873327" cy="2035849"/>
          </a:xfrm>
          <a:prstGeom prst="rect">
            <a:avLst/>
          </a:prstGeom>
          <a:noFill/>
          <a:ln>
            <a:noFill/>
          </a:ln>
        </p:spPr>
      </p:pic>
      <p:pic>
        <p:nvPicPr>
          <p:cNvPr id="130" name="Google Shape;130;p22"/>
          <p:cNvPicPr preferRelativeResize="0"/>
          <p:nvPr/>
        </p:nvPicPr>
        <p:blipFill rotWithShape="1">
          <a:blip r:embed="rId4">
            <a:alphaModFix/>
          </a:blip>
          <a:srcRect l="10992" t="8742" r="12243"/>
          <a:stretch/>
        </p:blipFill>
        <p:spPr>
          <a:xfrm>
            <a:off x="4492425" y="1553825"/>
            <a:ext cx="4101774" cy="2035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Neuromorphic Architecture</a:t>
            </a:r>
            <a:endParaRPr/>
          </a:p>
        </p:txBody>
      </p:sp>
      <p:sp>
        <p:nvSpPr>
          <p:cNvPr id="136" name="Google Shape;136;p23"/>
          <p:cNvSpPr txBox="1"/>
          <p:nvPr/>
        </p:nvSpPr>
        <p:spPr>
          <a:xfrm>
            <a:off x="208350" y="1907700"/>
            <a:ext cx="4049700" cy="1328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Human brain is not perfect.</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Pair it with devices and accelerate the field of artificial intelligence.</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 Heterogeneous architecture.</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Examples </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IBM TRUENORTH.</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Intel LOIHI.</a:t>
            </a:r>
            <a:endParaRPr>
              <a:latin typeface="Roboto"/>
              <a:ea typeface="Roboto"/>
              <a:cs typeface="Roboto"/>
              <a:sym typeface="Roboto"/>
            </a:endParaRPr>
          </a:p>
        </p:txBody>
      </p:sp>
      <p:pic>
        <p:nvPicPr>
          <p:cNvPr id="137" name="Google Shape;137;p23"/>
          <p:cNvPicPr preferRelativeResize="0"/>
          <p:nvPr/>
        </p:nvPicPr>
        <p:blipFill rotWithShape="1">
          <a:blip r:embed="rId3">
            <a:alphaModFix/>
          </a:blip>
          <a:srcRect l="10360" t="8550" r="12497"/>
          <a:stretch/>
        </p:blipFill>
        <p:spPr>
          <a:xfrm>
            <a:off x="4572000" y="1354250"/>
            <a:ext cx="4101775" cy="2269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
        <p:cNvGrpSpPr/>
        <p:nvPr/>
      </p:nvGrpSpPr>
      <p:grpSpPr>
        <a:xfrm>
          <a:off x="0" y="0"/>
          <a:ext cx="0" cy="0"/>
          <a:chOff x="0" y="0"/>
          <a:chExt cx="0" cy="0"/>
        </a:xfrm>
      </p:grpSpPr>
      <p:sp>
        <p:nvSpPr>
          <p:cNvPr id="142" name="Google Shape;142;p24"/>
          <p:cNvSpPr txBox="1">
            <a:spLocks noGrp="1"/>
          </p:cNvSpPr>
          <p:nvPr>
            <p:ph type="ctrTitle"/>
          </p:nvPr>
        </p:nvSpPr>
        <p:spPr>
          <a:xfrm>
            <a:off x="274800" y="598975"/>
            <a:ext cx="42972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000000"/>
                </a:solidFill>
              </a:rPr>
              <a:t>Overview</a:t>
            </a:r>
            <a:endParaRPr sz="3000">
              <a:solidFill>
                <a:srgbClr val="000000"/>
              </a:solidFill>
            </a:endParaRPr>
          </a:p>
        </p:txBody>
      </p:sp>
      <p:sp>
        <p:nvSpPr>
          <p:cNvPr id="143" name="Google Shape;143;p24"/>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24"/>
          <p:cNvSpPr txBox="1"/>
          <p:nvPr/>
        </p:nvSpPr>
        <p:spPr>
          <a:xfrm>
            <a:off x="729225" y="1270600"/>
            <a:ext cx="4922100" cy="3242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Human Brain</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Von Neuman Architecture</a:t>
            </a:r>
            <a:endParaRPr sz="2200">
              <a:solidFill>
                <a:srgbClr val="999999"/>
              </a:solidFill>
              <a:latin typeface="Roboto"/>
              <a:ea typeface="Roboto"/>
              <a:cs typeface="Roboto"/>
              <a:sym typeface="Roboto"/>
            </a:endParaRPr>
          </a:p>
          <a:p>
            <a:pPr marL="457200" marR="0" lvl="0" indent="-368300" algn="l" rtl="0">
              <a:lnSpc>
                <a:spcPct val="100000"/>
              </a:lnSpc>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Neuromorphic architecture</a:t>
            </a:r>
            <a:endParaRPr sz="2200">
              <a:solidFill>
                <a:srgbClr val="999999"/>
              </a:solidFill>
              <a:latin typeface="Roboto"/>
              <a:ea typeface="Roboto"/>
              <a:cs typeface="Roboto"/>
              <a:sym typeface="Roboto"/>
            </a:endParaRPr>
          </a:p>
          <a:p>
            <a:pPr marL="457200" marR="0" lvl="0" indent="-368300" algn="l" rtl="0">
              <a:lnSpc>
                <a:spcPct val="100000"/>
              </a:lnSpc>
              <a:spcBef>
                <a:spcPts val="0"/>
              </a:spcBef>
              <a:spcAft>
                <a:spcPts val="0"/>
              </a:spcAft>
              <a:buSzPts val="2200"/>
              <a:buFont typeface="Roboto"/>
              <a:buChar char="●"/>
            </a:pPr>
            <a:r>
              <a:rPr lang="en" sz="2200">
                <a:latin typeface="Roboto"/>
                <a:ea typeface="Roboto"/>
                <a:cs typeface="Roboto"/>
                <a:sym typeface="Roboto"/>
              </a:rPr>
              <a:t>TrueNorth</a:t>
            </a:r>
            <a:endParaRPr sz="2200">
              <a:latin typeface="Roboto"/>
              <a:ea typeface="Roboto"/>
              <a:cs typeface="Roboto"/>
              <a:sym typeface="Roboto"/>
            </a:endParaRPr>
          </a:p>
          <a:p>
            <a:pPr marL="457200" lvl="0" indent="-368300" algn="l" rtl="0">
              <a:spcBef>
                <a:spcPts val="0"/>
              </a:spcBef>
              <a:spcAft>
                <a:spcPts val="0"/>
              </a:spcAft>
              <a:buClr>
                <a:srgbClr val="666666"/>
              </a:buClr>
              <a:buSzPts val="2200"/>
              <a:buFont typeface="Roboto"/>
              <a:buChar char="●"/>
            </a:pPr>
            <a:r>
              <a:rPr lang="en" sz="2200">
                <a:solidFill>
                  <a:srgbClr val="666666"/>
                </a:solidFill>
                <a:latin typeface="Roboto"/>
                <a:ea typeface="Roboto"/>
                <a:cs typeface="Roboto"/>
                <a:sym typeface="Roboto"/>
              </a:rPr>
              <a:t>LSTM</a:t>
            </a:r>
            <a:endParaRPr sz="2200">
              <a:solidFill>
                <a:srgbClr val="666666"/>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Future of Neuromorphic architecture</a:t>
            </a:r>
            <a:endParaRPr sz="2200">
              <a:solidFill>
                <a:srgbClr val="666666"/>
              </a:solidFill>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TrueNorth</a:t>
            </a:r>
            <a:endParaRPr/>
          </a:p>
        </p:txBody>
      </p:sp>
      <p:sp>
        <p:nvSpPr>
          <p:cNvPr id="150" name="Google Shape;150;p25"/>
          <p:cNvSpPr txBox="1"/>
          <p:nvPr/>
        </p:nvSpPr>
        <p:spPr>
          <a:xfrm>
            <a:off x="195325" y="790450"/>
            <a:ext cx="3932400" cy="703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By IBM</a:t>
            </a:r>
            <a:endParaRPr>
              <a:latin typeface="Roboto"/>
              <a:ea typeface="Roboto"/>
              <a:cs typeface="Roboto"/>
              <a:sym typeface="Roboto"/>
            </a:endParaRPr>
          </a:p>
        </p:txBody>
      </p:sp>
      <p:pic>
        <p:nvPicPr>
          <p:cNvPr id="151" name="Google Shape;151;p25"/>
          <p:cNvPicPr preferRelativeResize="0"/>
          <p:nvPr/>
        </p:nvPicPr>
        <p:blipFill rotWithShape="1">
          <a:blip r:embed="rId3">
            <a:alphaModFix/>
          </a:blip>
          <a:srcRect r="7045"/>
          <a:stretch/>
        </p:blipFill>
        <p:spPr>
          <a:xfrm>
            <a:off x="937550" y="1158925"/>
            <a:ext cx="6758175" cy="3841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TrueNorth Circuit</a:t>
            </a:r>
            <a:endParaRPr/>
          </a:p>
        </p:txBody>
      </p:sp>
      <p:sp>
        <p:nvSpPr>
          <p:cNvPr id="157" name="Google Shape;157;p26"/>
          <p:cNvSpPr txBox="1">
            <a:spLocks noGrp="1"/>
          </p:cNvSpPr>
          <p:nvPr>
            <p:ph type="body" idx="1"/>
          </p:nvPr>
        </p:nvSpPr>
        <p:spPr>
          <a:xfrm>
            <a:off x="641200" y="2433300"/>
            <a:ext cx="8222100" cy="2710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Font typeface="Roboto"/>
              <a:buChar char="●"/>
            </a:pPr>
            <a:r>
              <a:rPr lang="en">
                <a:solidFill>
                  <a:srgbClr val="000000"/>
                </a:solidFill>
              </a:rPr>
              <a:t>Action Driven (clockless).</a:t>
            </a:r>
            <a:endParaRPr>
              <a:solidFill>
                <a:srgbClr val="000000"/>
              </a:solidFill>
            </a:endParaRPr>
          </a:p>
          <a:p>
            <a:pPr marL="457200" lvl="0" indent="-342900" algn="l" rtl="0">
              <a:lnSpc>
                <a:spcPct val="100000"/>
              </a:lnSpc>
              <a:spcBef>
                <a:spcPts val="0"/>
              </a:spcBef>
              <a:spcAft>
                <a:spcPts val="0"/>
              </a:spcAft>
              <a:buClr>
                <a:srgbClr val="000000"/>
              </a:buClr>
              <a:buSzPts val="1800"/>
              <a:buFont typeface="Roboto"/>
              <a:buChar char="●"/>
            </a:pPr>
            <a:r>
              <a:rPr lang="en">
                <a:solidFill>
                  <a:srgbClr val="000000"/>
                </a:solidFill>
              </a:rPr>
              <a:t>The communication between those neurons is in the form of spike events.</a:t>
            </a:r>
            <a:endParaRPr>
              <a:solidFill>
                <a:srgbClr val="000000"/>
              </a:solidFill>
            </a:endParaRPr>
          </a:p>
          <a:p>
            <a:pPr marL="457200" lvl="0" indent="-342900" algn="l" rtl="0">
              <a:lnSpc>
                <a:spcPct val="100000"/>
              </a:lnSpc>
              <a:spcBef>
                <a:spcPts val="0"/>
              </a:spcBef>
              <a:spcAft>
                <a:spcPts val="0"/>
              </a:spcAft>
              <a:buClr>
                <a:srgbClr val="000000"/>
              </a:buClr>
              <a:buSzPts val="1800"/>
              <a:buFont typeface="Roboto"/>
              <a:buChar char="●"/>
            </a:pPr>
            <a:r>
              <a:rPr lang="en">
                <a:solidFill>
                  <a:srgbClr val="000000"/>
                </a:solidFill>
              </a:rPr>
              <a:t> These spike events are sparse in time. </a:t>
            </a:r>
            <a:endParaRPr>
              <a:solidFill>
                <a:srgbClr val="000000"/>
              </a:solidFill>
            </a:endParaRPr>
          </a:p>
          <a:p>
            <a:pPr marL="457200" lvl="0" indent="-342900" algn="l" rtl="0">
              <a:lnSpc>
                <a:spcPct val="100000"/>
              </a:lnSpc>
              <a:spcBef>
                <a:spcPts val="0"/>
              </a:spcBef>
              <a:spcAft>
                <a:spcPts val="0"/>
              </a:spcAft>
              <a:buClr>
                <a:srgbClr val="000000"/>
              </a:buClr>
              <a:buSzPts val="1800"/>
              <a:buFont typeface="Roboto"/>
              <a:buChar char="●"/>
            </a:pPr>
            <a:r>
              <a:rPr lang="en">
                <a:solidFill>
                  <a:srgbClr val="000000"/>
                </a:solidFill>
              </a:rPr>
              <a:t>Axons as input and neurons as outputs and synapses linking.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460950" y="2065350"/>
            <a:ext cx="7274400" cy="10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27" title="IBM's TrueNorth Chip mimics the Human Brain_Trim.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8" name="Google Shape;168;p28"/>
          <p:cNvSpPr txBox="1">
            <a:spLocks noGrp="1"/>
          </p:cNvSpPr>
          <p:nvPr>
            <p:ph type="ctrTitle"/>
          </p:nvPr>
        </p:nvSpPr>
        <p:spPr>
          <a:xfrm>
            <a:off x="274800" y="598975"/>
            <a:ext cx="42972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000000"/>
                </a:solidFill>
              </a:rPr>
              <a:t>Overview</a:t>
            </a:r>
            <a:endParaRPr sz="3000">
              <a:solidFill>
                <a:srgbClr val="000000"/>
              </a:solidFill>
            </a:endParaRPr>
          </a:p>
        </p:txBody>
      </p:sp>
      <p:sp>
        <p:nvSpPr>
          <p:cNvPr id="169" name="Google Shape;169;p28"/>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28"/>
          <p:cNvSpPr txBox="1"/>
          <p:nvPr/>
        </p:nvSpPr>
        <p:spPr>
          <a:xfrm>
            <a:off x="416700" y="1322700"/>
            <a:ext cx="4922100" cy="3242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Human Brain</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Von Neuman Architecture</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Neuromorphic architecture</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Cognitive computing</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TrueNorth</a:t>
            </a:r>
            <a:endParaRPr sz="2200">
              <a:solidFill>
                <a:srgbClr val="999999"/>
              </a:solidFill>
              <a:latin typeface="Roboto"/>
              <a:ea typeface="Roboto"/>
              <a:cs typeface="Roboto"/>
              <a:sym typeface="Roboto"/>
            </a:endParaRPr>
          </a:p>
          <a:p>
            <a:pPr marL="457200" lvl="0" indent="-368300" algn="l" rtl="0">
              <a:spcBef>
                <a:spcPts val="0"/>
              </a:spcBef>
              <a:spcAft>
                <a:spcPts val="0"/>
              </a:spcAft>
              <a:buSzPts val="2200"/>
              <a:buFont typeface="Roboto"/>
              <a:buChar char="●"/>
            </a:pPr>
            <a:r>
              <a:rPr lang="en" sz="2200">
                <a:latin typeface="Roboto"/>
                <a:ea typeface="Roboto"/>
                <a:cs typeface="Roboto"/>
                <a:sym typeface="Roboto"/>
              </a:rPr>
              <a:t>LSTM</a:t>
            </a:r>
            <a:endParaRPr sz="2200">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Future of Neuromorphic architecture</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LSTM &amp;  Recurrent Neural networks (RNN) </a:t>
            </a:r>
            <a:endParaRPr/>
          </a:p>
        </p:txBody>
      </p:sp>
      <p:sp>
        <p:nvSpPr>
          <p:cNvPr id="176" name="Google Shape;176;p2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7" name="Google Shape;177;p29"/>
          <p:cNvPicPr preferRelativeResize="0"/>
          <p:nvPr/>
        </p:nvPicPr>
        <p:blipFill>
          <a:blip r:embed="rId3">
            <a:alphaModFix/>
          </a:blip>
          <a:stretch>
            <a:fillRect/>
          </a:stretch>
        </p:blipFill>
        <p:spPr>
          <a:xfrm>
            <a:off x="471900" y="1919075"/>
            <a:ext cx="8318800" cy="271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471900" y="738725"/>
            <a:ext cx="8222100" cy="7677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FFFFFF"/>
                </a:solidFill>
                <a:latin typeface="Arial"/>
                <a:ea typeface="Arial"/>
                <a:cs typeface="Arial"/>
                <a:sym typeface="Arial"/>
              </a:rPr>
              <a:t>Store-and-Release Mechanism</a:t>
            </a:r>
            <a:endParaRPr sz="3000">
              <a:solidFill>
                <a:srgbClr val="FFFFFF"/>
              </a:solidFill>
            </a:endParaRPr>
          </a:p>
        </p:txBody>
      </p:sp>
      <p:sp>
        <p:nvSpPr>
          <p:cNvPr id="183" name="Google Shape;183;p30"/>
          <p:cNvSpPr txBox="1">
            <a:spLocks noGrp="1"/>
          </p:cNvSpPr>
          <p:nvPr>
            <p:ph type="body" idx="1"/>
          </p:nvPr>
        </p:nvSpPr>
        <p:spPr>
          <a:xfrm>
            <a:off x="471900" y="1919075"/>
            <a:ext cx="8222100" cy="33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Problem : </a:t>
            </a:r>
            <a:endParaRPr>
              <a:solidFill>
                <a:schemeClr val="accent3"/>
              </a:solidFill>
            </a:endParaRPr>
          </a:p>
          <a:p>
            <a:pPr marL="0" lvl="0" indent="0" algn="l" rtl="0">
              <a:spcBef>
                <a:spcPts val="1600"/>
              </a:spcBef>
              <a:spcAft>
                <a:spcPts val="0"/>
              </a:spcAft>
              <a:buNone/>
            </a:pPr>
            <a:r>
              <a:rPr lang="en"/>
              <a:t>representing this synchronization with asynchronously spiking neurons</a:t>
            </a:r>
            <a:endParaRPr/>
          </a:p>
          <a:p>
            <a:pPr marL="0" lvl="0" indent="0" algn="l" rtl="0">
              <a:spcBef>
                <a:spcPts val="1600"/>
              </a:spcBef>
              <a:spcAft>
                <a:spcPts val="0"/>
              </a:spcAft>
              <a:buNone/>
            </a:pPr>
            <a:r>
              <a:rPr lang="en">
                <a:solidFill>
                  <a:schemeClr val="accent3"/>
                </a:solidFill>
              </a:rPr>
              <a:t>Solution :</a:t>
            </a:r>
            <a:endParaRPr>
              <a:solidFill>
                <a:schemeClr val="accent3"/>
              </a:solidFill>
            </a:endParaRPr>
          </a:p>
          <a:p>
            <a:pPr marL="0" lvl="0" indent="0" algn="l" rtl="0">
              <a:spcBef>
                <a:spcPts val="1600"/>
              </a:spcBef>
              <a:spcAft>
                <a:spcPts val="0"/>
              </a:spcAft>
              <a:buNone/>
            </a:pPr>
            <a:r>
              <a:rPr lang="en"/>
              <a:t>A</a:t>
            </a:r>
            <a:r>
              <a:rPr lang="en">
                <a:solidFill>
                  <a:srgbClr val="000000"/>
                </a:solidFill>
              </a:rPr>
              <a:t> </a:t>
            </a:r>
            <a:r>
              <a:rPr lang="en"/>
              <a:t>store-and-release mechanism. It is implemented with special neural circuits where neurons operate in two modes, store and release. </a:t>
            </a:r>
            <a:endParaRPr/>
          </a:p>
          <a:p>
            <a:pPr marL="0" lvl="0" indent="0" algn="l" rtl="0">
              <a:spcBef>
                <a:spcPts val="1600"/>
              </a:spcBef>
              <a:spcAft>
                <a:spcPts val="0"/>
              </a:spcAft>
              <a:buNone/>
            </a:pPr>
            <a:r>
              <a:rPr lang="en">
                <a:solidFill>
                  <a:srgbClr val="000000"/>
                </a:solidFill>
              </a:rPr>
              <a:t>Two internal clock signals control when a neuron enters or exits the store or release modes by applying a high negative or positive potential respectively</a:t>
            </a:r>
            <a:endParaRPr>
              <a:solidFill>
                <a:srgbClr val="000000"/>
              </a:solidFill>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391850" y="116075"/>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LSTM Partitions</a:t>
            </a:r>
            <a:endParaRPr/>
          </a:p>
        </p:txBody>
      </p:sp>
      <p:sp>
        <p:nvSpPr>
          <p:cNvPr id="189" name="Google Shape;189;p31"/>
          <p:cNvSpPr/>
          <p:nvPr/>
        </p:nvSpPr>
        <p:spPr>
          <a:xfrm>
            <a:off x="4147063" y="1049105"/>
            <a:ext cx="1449300" cy="69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90" name="Google Shape;190;p31"/>
          <p:cNvSpPr/>
          <p:nvPr/>
        </p:nvSpPr>
        <p:spPr>
          <a:xfrm>
            <a:off x="4147075" y="1049112"/>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body" idx="4294967295"/>
          </p:nvPr>
        </p:nvSpPr>
        <p:spPr>
          <a:xfrm>
            <a:off x="4147075" y="1457100"/>
            <a:ext cx="1449000" cy="1899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accent6"/>
                </a:solidFill>
              </a:rPr>
              <a:t>Partitions</a:t>
            </a:r>
            <a:endParaRPr>
              <a:solidFill>
                <a:schemeClr val="accent6"/>
              </a:solidFill>
            </a:endParaRPr>
          </a:p>
          <a:p>
            <a:pPr marL="0" lvl="0" indent="0" algn="ctr" rtl="0">
              <a:lnSpc>
                <a:spcPct val="100000"/>
              </a:lnSpc>
              <a:spcBef>
                <a:spcPts val="0"/>
              </a:spcBef>
              <a:spcAft>
                <a:spcPts val="0"/>
              </a:spcAft>
              <a:buNone/>
            </a:pPr>
            <a:endParaRPr sz="1300">
              <a:solidFill>
                <a:schemeClr val="dk1"/>
              </a:solidFill>
            </a:endParaRPr>
          </a:p>
        </p:txBody>
      </p:sp>
      <p:grpSp>
        <p:nvGrpSpPr>
          <p:cNvPr id="192" name="Google Shape;192;p31"/>
          <p:cNvGrpSpPr/>
          <p:nvPr/>
        </p:nvGrpSpPr>
        <p:grpSpPr>
          <a:xfrm>
            <a:off x="3073025" y="1956874"/>
            <a:ext cx="3327150" cy="531900"/>
            <a:chOff x="1256100" y="2975824"/>
            <a:chExt cx="3327150" cy="531900"/>
          </a:xfrm>
        </p:grpSpPr>
        <p:cxnSp>
          <p:nvCxnSpPr>
            <p:cNvPr id="193" name="Google Shape;193;p31"/>
            <p:cNvCxnSpPr>
              <a:stCxn id="194" idx="2"/>
              <a:endCxn id="195" idx="0"/>
            </p:cNvCxnSpPr>
            <p:nvPr/>
          </p:nvCxnSpPr>
          <p:spPr>
            <a:xfrm>
              <a:off x="2919663" y="2975824"/>
              <a:ext cx="0" cy="531900"/>
            </a:xfrm>
            <a:prstGeom prst="straightConnector1">
              <a:avLst/>
            </a:prstGeom>
            <a:noFill/>
            <a:ln w="9525" cap="flat" cmpd="sng">
              <a:solidFill>
                <a:srgbClr val="1155CC"/>
              </a:solidFill>
              <a:prstDash val="solid"/>
              <a:round/>
              <a:headEnd type="none" w="sm" len="sm"/>
              <a:tailEnd type="none" w="sm" len="sm"/>
            </a:ln>
          </p:spPr>
        </p:cxnSp>
        <p:cxnSp>
          <p:nvCxnSpPr>
            <p:cNvPr id="196" name="Google Shape;196;p31"/>
            <p:cNvCxnSpPr>
              <a:stCxn id="194" idx="2"/>
              <a:endCxn id="197" idx="0"/>
            </p:cNvCxnSpPr>
            <p:nvPr/>
          </p:nvCxnSpPr>
          <p:spPr>
            <a:xfrm flipH="1">
              <a:off x="1256100" y="2975824"/>
              <a:ext cx="1663500" cy="531900"/>
            </a:xfrm>
            <a:prstGeom prst="bentConnector2">
              <a:avLst/>
            </a:prstGeom>
            <a:noFill/>
            <a:ln w="9525" cap="flat" cmpd="sng">
              <a:solidFill>
                <a:srgbClr val="1155CC"/>
              </a:solidFill>
              <a:prstDash val="solid"/>
              <a:round/>
              <a:headEnd type="none" w="sm" len="sm"/>
              <a:tailEnd type="none" w="sm" len="sm"/>
            </a:ln>
          </p:spPr>
        </p:cxnSp>
        <p:cxnSp>
          <p:nvCxnSpPr>
            <p:cNvPr id="198" name="Google Shape;198;p31"/>
            <p:cNvCxnSpPr>
              <a:stCxn id="194" idx="2"/>
              <a:endCxn id="199" idx="0"/>
            </p:cNvCxnSpPr>
            <p:nvPr/>
          </p:nvCxnSpPr>
          <p:spPr>
            <a:xfrm>
              <a:off x="2919450" y="2975824"/>
              <a:ext cx="1663800" cy="531900"/>
            </a:xfrm>
            <a:prstGeom prst="bentConnector2">
              <a:avLst/>
            </a:prstGeom>
            <a:noFill/>
            <a:ln w="9525" cap="flat" cmpd="sng">
              <a:solidFill>
                <a:srgbClr val="1155CC"/>
              </a:solidFill>
              <a:prstDash val="solid"/>
              <a:round/>
              <a:headEnd type="none" w="sm" len="sm"/>
              <a:tailEnd type="none" w="sm" len="sm"/>
            </a:ln>
          </p:spPr>
        </p:cxnSp>
      </p:grpSp>
      <p:sp>
        <p:nvSpPr>
          <p:cNvPr id="200" name="Google Shape;200;p31"/>
          <p:cNvSpPr/>
          <p:nvPr/>
        </p:nvSpPr>
        <p:spPr>
          <a:xfrm>
            <a:off x="2348361" y="2489118"/>
            <a:ext cx="1449300" cy="69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97" name="Google Shape;197;p31"/>
          <p:cNvSpPr/>
          <p:nvPr/>
        </p:nvSpPr>
        <p:spPr>
          <a:xfrm>
            <a:off x="2348375" y="2488774"/>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01" name="Google Shape;201;p31"/>
          <p:cNvSpPr txBox="1">
            <a:spLocks noGrp="1"/>
          </p:cNvSpPr>
          <p:nvPr>
            <p:ph type="body" idx="4294967295"/>
          </p:nvPr>
        </p:nvSpPr>
        <p:spPr>
          <a:xfrm>
            <a:off x="2348663" y="2898788"/>
            <a:ext cx="1449000" cy="1899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accent6"/>
                </a:solidFill>
                <a:latin typeface="Arial"/>
                <a:ea typeface="Arial"/>
                <a:cs typeface="Arial"/>
                <a:sym typeface="Arial"/>
              </a:rPr>
              <a:t>Input</a:t>
            </a:r>
            <a:endParaRPr>
              <a:solidFill>
                <a:schemeClr val="accent6"/>
              </a:solidFill>
              <a:latin typeface="Arial"/>
              <a:ea typeface="Arial"/>
              <a:cs typeface="Arial"/>
              <a:sym typeface="Arial"/>
            </a:endParaRPr>
          </a:p>
        </p:txBody>
      </p:sp>
      <p:sp>
        <p:nvSpPr>
          <p:cNvPr id="202" name="Google Shape;202;p31"/>
          <p:cNvSpPr/>
          <p:nvPr/>
        </p:nvSpPr>
        <p:spPr>
          <a:xfrm>
            <a:off x="4011923" y="2489118"/>
            <a:ext cx="1449300" cy="69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95" name="Google Shape;195;p31"/>
          <p:cNvSpPr/>
          <p:nvPr/>
        </p:nvSpPr>
        <p:spPr>
          <a:xfrm>
            <a:off x="4011938" y="2488774"/>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03" name="Google Shape;203;p31"/>
          <p:cNvSpPr txBox="1">
            <a:spLocks noGrp="1"/>
          </p:cNvSpPr>
          <p:nvPr>
            <p:ph type="body" idx="4294967295"/>
          </p:nvPr>
        </p:nvSpPr>
        <p:spPr>
          <a:xfrm>
            <a:off x="4012088" y="2898788"/>
            <a:ext cx="1449000" cy="1899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accent6"/>
                </a:solidFill>
                <a:latin typeface="Arial"/>
                <a:ea typeface="Arial"/>
                <a:cs typeface="Arial"/>
                <a:sym typeface="Arial"/>
              </a:rPr>
              <a:t>Processing</a:t>
            </a:r>
            <a:endParaRPr>
              <a:solidFill>
                <a:schemeClr val="accent6"/>
              </a:solidFill>
            </a:endParaRPr>
          </a:p>
        </p:txBody>
      </p:sp>
      <p:sp>
        <p:nvSpPr>
          <p:cNvPr id="204" name="Google Shape;204;p31"/>
          <p:cNvSpPr/>
          <p:nvPr/>
        </p:nvSpPr>
        <p:spPr>
          <a:xfrm>
            <a:off x="5675448" y="2489118"/>
            <a:ext cx="1449300" cy="69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99" name="Google Shape;199;p31"/>
          <p:cNvSpPr/>
          <p:nvPr/>
        </p:nvSpPr>
        <p:spPr>
          <a:xfrm>
            <a:off x="5675525" y="2488774"/>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txBox="1">
            <a:spLocks noGrp="1"/>
          </p:cNvSpPr>
          <p:nvPr>
            <p:ph type="body" idx="4294967295"/>
          </p:nvPr>
        </p:nvSpPr>
        <p:spPr>
          <a:xfrm>
            <a:off x="5675538" y="2548025"/>
            <a:ext cx="1449000" cy="189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206" name="Google Shape;206;p31"/>
          <p:cNvSpPr txBox="1">
            <a:spLocks noGrp="1"/>
          </p:cNvSpPr>
          <p:nvPr>
            <p:ph type="body" idx="4294967295"/>
          </p:nvPr>
        </p:nvSpPr>
        <p:spPr>
          <a:xfrm>
            <a:off x="5675625" y="2898788"/>
            <a:ext cx="1449000" cy="1899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accent6"/>
                </a:solidFill>
              </a:rPr>
              <a:t>OutPut</a:t>
            </a:r>
            <a:endParaRPr>
              <a:solidFill>
                <a:schemeClr val="accent6"/>
              </a:solidFill>
            </a:endParaRPr>
          </a:p>
        </p:txBody>
      </p:sp>
      <p:pic>
        <p:nvPicPr>
          <p:cNvPr id="207" name="Google Shape;207;p31"/>
          <p:cNvPicPr preferRelativeResize="0"/>
          <p:nvPr/>
        </p:nvPicPr>
        <p:blipFill>
          <a:blip r:embed="rId3">
            <a:alphaModFix/>
          </a:blip>
          <a:stretch>
            <a:fillRect/>
          </a:stretch>
        </p:blipFill>
        <p:spPr>
          <a:xfrm>
            <a:off x="6845888" y="780280"/>
            <a:ext cx="2066563" cy="1652083"/>
          </a:xfrm>
          <a:prstGeom prst="rect">
            <a:avLst/>
          </a:prstGeom>
          <a:noFill/>
          <a:ln>
            <a:noFill/>
          </a:ln>
        </p:spPr>
      </p:pic>
      <p:pic>
        <p:nvPicPr>
          <p:cNvPr id="208" name="Google Shape;208;p31"/>
          <p:cNvPicPr preferRelativeResize="0"/>
          <p:nvPr/>
        </p:nvPicPr>
        <p:blipFill>
          <a:blip r:embed="rId4">
            <a:alphaModFix/>
          </a:blip>
          <a:stretch>
            <a:fillRect/>
          </a:stretch>
        </p:blipFill>
        <p:spPr>
          <a:xfrm>
            <a:off x="1348475" y="3498725"/>
            <a:ext cx="7108450" cy="1676400"/>
          </a:xfrm>
          <a:prstGeom prst="rect">
            <a:avLst/>
          </a:prstGeom>
          <a:noFill/>
          <a:ln>
            <a:noFill/>
          </a:ln>
        </p:spPr>
      </p:pic>
      <p:cxnSp>
        <p:nvCxnSpPr>
          <p:cNvPr id="209" name="Google Shape;209;p31"/>
          <p:cNvCxnSpPr/>
          <p:nvPr/>
        </p:nvCxnSpPr>
        <p:spPr>
          <a:xfrm>
            <a:off x="4736588" y="1657199"/>
            <a:ext cx="0" cy="531900"/>
          </a:xfrm>
          <a:prstGeom prst="straightConnector1">
            <a:avLst/>
          </a:prstGeom>
          <a:noFill/>
          <a:ln w="9525" cap="flat" cmpd="sng">
            <a:solidFill>
              <a:srgbClr val="1155CC"/>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274800" y="598975"/>
            <a:ext cx="42972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000000"/>
                </a:solidFill>
              </a:rPr>
              <a:t>Overview</a:t>
            </a:r>
            <a:endParaRPr sz="3000">
              <a:solidFill>
                <a:srgbClr val="000000"/>
              </a:solidFill>
            </a:endParaRPr>
          </a:p>
        </p:txBody>
      </p:sp>
      <p:sp>
        <p:nvSpPr>
          <p:cNvPr id="74" name="Google Shape;74;p14"/>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4"/>
          <p:cNvSpPr txBox="1"/>
          <p:nvPr/>
        </p:nvSpPr>
        <p:spPr>
          <a:xfrm>
            <a:off x="416700" y="1322700"/>
            <a:ext cx="4922100" cy="3242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Human Brain</a:t>
            </a:r>
            <a:endParaRPr sz="2200">
              <a:latin typeface="Roboto"/>
              <a:ea typeface="Roboto"/>
              <a:cs typeface="Roboto"/>
              <a:sym typeface="Roboto"/>
            </a:endParaRPr>
          </a:p>
          <a:p>
            <a:pPr marL="457200" lvl="0" indent="-368300" algn="l" rtl="0">
              <a:spcBef>
                <a:spcPts val="0"/>
              </a:spcBef>
              <a:spcAft>
                <a:spcPts val="0"/>
              </a:spcAft>
              <a:buSzPts val="2200"/>
              <a:buFont typeface="Roboto"/>
              <a:buChar char="●"/>
            </a:pPr>
            <a:r>
              <a:rPr lang="en" sz="2200">
                <a:latin typeface="Roboto"/>
                <a:ea typeface="Roboto"/>
                <a:cs typeface="Roboto"/>
                <a:sym typeface="Roboto"/>
              </a:rPr>
              <a:t>Von Neuman Architecture</a:t>
            </a:r>
            <a:endParaRPr sz="2200">
              <a:latin typeface="Roboto"/>
              <a:ea typeface="Roboto"/>
              <a:cs typeface="Roboto"/>
              <a:sym typeface="Roboto"/>
            </a:endParaRPr>
          </a:p>
          <a:p>
            <a:pPr marL="457200" lvl="0" indent="-368300" algn="l" rtl="0">
              <a:spcBef>
                <a:spcPts val="0"/>
              </a:spcBef>
              <a:spcAft>
                <a:spcPts val="0"/>
              </a:spcAft>
              <a:buSzPts val="2200"/>
              <a:buFont typeface="Roboto"/>
              <a:buChar char="●"/>
            </a:pPr>
            <a:r>
              <a:rPr lang="en" sz="2200">
                <a:latin typeface="Roboto"/>
                <a:ea typeface="Roboto"/>
                <a:cs typeface="Roboto"/>
                <a:sym typeface="Roboto"/>
              </a:rPr>
              <a:t>Neuromorphic architecture</a:t>
            </a:r>
            <a:endParaRPr sz="2200">
              <a:latin typeface="Roboto"/>
              <a:ea typeface="Roboto"/>
              <a:cs typeface="Roboto"/>
              <a:sym typeface="Roboto"/>
            </a:endParaRPr>
          </a:p>
          <a:p>
            <a:pPr marL="457200" lvl="0" indent="-368300" algn="l" rtl="0">
              <a:spcBef>
                <a:spcPts val="0"/>
              </a:spcBef>
              <a:spcAft>
                <a:spcPts val="0"/>
              </a:spcAft>
              <a:buSzPts val="2200"/>
              <a:buFont typeface="Roboto"/>
              <a:buChar char="●"/>
            </a:pPr>
            <a:r>
              <a:rPr lang="en" sz="2200">
                <a:latin typeface="Roboto"/>
                <a:ea typeface="Roboto"/>
                <a:cs typeface="Roboto"/>
                <a:sym typeface="Roboto"/>
              </a:rPr>
              <a:t>TrueNorth</a:t>
            </a:r>
            <a:endParaRPr sz="2200">
              <a:latin typeface="Roboto"/>
              <a:ea typeface="Roboto"/>
              <a:cs typeface="Roboto"/>
              <a:sym typeface="Roboto"/>
            </a:endParaRPr>
          </a:p>
          <a:p>
            <a:pPr marL="457200" lvl="0" indent="-368300" algn="l" rtl="0">
              <a:spcBef>
                <a:spcPts val="0"/>
              </a:spcBef>
              <a:spcAft>
                <a:spcPts val="0"/>
              </a:spcAft>
              <a:buSzPts val="2200"/>
              <a:buFont typeface="Roboto"/>
              <a:buChar char="●"/>
            </a:pPr>
            <a:r>
              <a:rPr lang="en" sz="2200">
                <a:latin typeface="Roboto"/>
                <a:ea typeface="Roboto"/>
                <a:cs typeface="Roboto"/>
                <a:sym typeface="Roboto"/>
              </a:rPr>
              <a:t>LSTM</a:t>
            </a:r>
            <a:endParaRPr sz="2200">
              <a:latin typeface="Roboto"/>
              <a:ea typeface="Roboto"/>
              <a:cs typeface="Roboto"/>
              <a:sym typeface="Roboto"/>
            </a:endParaRPr>
          </a:p>
          <a:p>
            <a:pPr marL="457200" lvl="0" indent="-368300" algn="l" rtl="0">
              <a:spcBef>
                <a:spcPts val="0"/>
              </a:spcBef>
              <a:spcAft>
                <a:spcPts val="0"/>
              </a:spcAft>
              <a:buSzPts val="2200"/>
              <a:buFont typeface="Roboto"/>
              <a:buChar char="●"/>
            </a:pPr>
            <a:r>
              <a:rPr lang="en" sz="2200">
                <a:latin typeface="Roboto"/>
                <a:ea typeface="Roboto"/>
                <a:cs typeface="Roboto"/>
                <a:sym typeface="Roboto"/>
              </a:rPr>
              <a:t>Future of cognitive computing</a:t>
            </a:r>
            <a:endParaRPr sz="2200">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531030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Experiment </a:t>
            </a:r>
            <a:endParaRPr/>
          </a:p>
          <a:p>
            <a:pPr marL="0" lvl="0" indent="0" algn="ctr" rtl="0">
              <a:spcBef>
                <a:spcPts val="0"/>
              </a:spcBef>
              <a:spcAft>
                <a:spcPts val="0"/>
              </a:spcAft>
              <a:buNone/>
            </a:pPr>
            <a:endParaRPr/>
          </a:p>
        </p:txBody>
      </p:sp>
      <p:sp>
        <p:nvSpPr>
          <p:cNvPr id="215" name="Google Shape;215;p32"/>
          <p:cNvSpPr txBox="1">
            <a:spLocks noGrp="1"/>
          </p:cNvSpPr>
          <p:nvPr>
            <p:ph type="body" idx="2"/>
          </p:nvPr>
        </p:nvSpPr>
        <p:spPr>
          <a:xfrm>
            <a:off x="4939500" y="724200"/>
            <a:ext cx="3837000" cy="41268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 We compare the Spike-based LSTM mapped on TrueNorth against the standard LSTM implemented using Keras with TensorFlow backend. </a:t>
            </a:r>
            <a:endParaRPr/>
          </a:p>
          <a:p>
            <a:pPr marL="457200" lvl="0" indent="-342900" algn="l" rtl="0">
              <a:spcBef>
                <a:spcPts val="0"/>
              </a:spcBef>
              <a:spcAft>
                <a:spcPts val="0"/>
              </a:spcAft>
              <a:buSzPts val="1800"/>
              <a:buChar char="●"/>
            </a:pPr>
            <a:r>
              <a:rPr lang="en"/>
              <a:t>A longer phase length means high precision of the internal data of the LSTM</a:t>
            </a:r>
            <a:endParaRPr/>
          </a:p>
        </p:txBody>
      </p:sp>
      <p:sp>
        <p:nvSpPr>
          <p:cNvPr id="216" name="Google Shape;216;p32"/>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Benchmark Applications</a:t>
            </a:r>
            <a:endParaRPr sz="3000"/>
          </a:p>
        </p:txBody>
      </p:sp>
      <p:sp>
        <p:nvSpPr>
          <p:cNvPr id="222" name="Google Shape;222;p33"/>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Parity Check Problem</a:t>
            </a:r>
            <a:endParaRPr/>
          </a:p>
        </p:txBody>
      </p:sp>
      <p:sp>
        <p:nvSpPr>
          <p:cNvPr id="223" name="Google Shape;223;p33"/>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 Question Classiﬁcation</a:t>
            </a:r>
            <a:endParaRPr sz="2400"/>
          </a:p>
          <a:p>
            <a:pPr marL="457200" lvl="0" indent="0" algn="l" rtl="0">
              <a:spcBef>
                <a:spcPts val="1600"/>
              </a:spcBef>
              <a:spcAft>
                <a:spcPts val="1600"/>
              </a:spcAft>
              <a:buNone/>
            </a:pPr>
            <a:r>
              <a:rPr lang="en" sz="2400"/>
              <a:t>(categorize )</a:t>
            </a:r>
            <a:endParaRPr sz="2400"/>
          </a:p>
        </p:txBody>
      </p:sp>
      <p:pic>
        <p:nvPicPr>
          <p:cNvPr id="224" name="Google Shape;224;p33"/>
          <p:cNvPicPr preferRelativeResize="0"/>
          <p:nvPr/>
        </p:nvPicPr>
        <p:blipFill>
          <a:blip r:embed="rId3">
            <a:alphaModFix/>
          </a:blip>
          <a:stretch>
            <a:fillRect/>
          </a:stretch>
        </p:blipFill>
        <p:spPr>
          <a:xfrm>
            <a:off x="695400" y="2571750"/>
            <a:ext cx="3776400" cy="2117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Power Analysis </a:t>
            </a:r>
            <a:endParaRPr/>
          </a:p>
        </p:txBody>
      </p:sp>
      <p:sp>
        <p:nvSpPr>
          <p:cNvPr id="230" name="Google Shape;230;p34"/>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31" name="Google Shape;231;p3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Since the active power is proportional to ﬁring activity, the event-driven nature of the architecture gives very high energy efﬁciency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idx="4294967295"/>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Power Analysis </a:t>
            </a:r>
            <a:endParaRPr/>
          </a:p>
        </p:txBody>
      </p:sp>
      <p:pic>
        <p:nvPicPr>
          <p:cNvPr id="237" name="Google Shape;237;p35"/>
          <p:cNvPicPr preferRelativeResize="0"/>
          <p:nvPr/>
        </p:nvPicPr>
        <p:blipFill>
          <a:blip r:embed="rId3">
            <a:alphaModFix/>
          </a:blip>
          <a:stretch>
            <a:fillRect/>
          </a:stretch>
        </p:blipFill>
        <p:spPr>
          <a:xfrm>
            <a:off x="159500" y="152400"/>
            <a:ext cx="8832101" cy="4898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36"/>
          <p:cNvSpPr txBox="1">
            <a:spLocks noGrp="1"/>
          </p:cNvSpPr>
          <p:nvPr>
            <p:ph type="ctrTitle"/>
          </p:nvPr>
        </p:nvSpPr>
        <p:spPr>
          <a:xfrm>
            <a:off x="274800" y="598975"/>
            <a:ext cx="42972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000000"/>
                </a:solidFill>
              </a:rPr>
              <a:t>Overview</a:t>
            </a:r>
            <a:endParaRPr sz="3000">
              <a:solidFill>
                <a:srgbClr val="000000"/>
              </a:solidFill>
            </a:endParaRPr>
          </a:p>
        </p:txBody>
      </p:sp>
      <p:sp>
        <p:nvSpPr>
          <p:cNvPr id="243" name="Google Shape;243;p36"/>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36"/>
          <p:cNvSpPr txBox="1"/>
          <p:nvPr/>
        </p:nvSpPr>
        <p:spPr>
          <a:xfrm>
            <a:off x="416700" y="1322700"/>
            <a:ext cx="4922100" cy="3242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Human Brain</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Von Neuman Architecture</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Neuromorphic architecture</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Cognitive computing</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TrueNorth</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LSTM</a:t>
            </a:r>
            <a:endParaRPr sz="2200">
              <a:solidFill>
                <a:srgbClr val="999999"/>
              </a:solidFill>
              <a:latin typeface="Roboto"/>
              <a:ea typeface="Roboto"/>
              <a:cs typeface="Roboto"/>
              <a:sym typeface="Roboto"/>
            </a:endParaRPr>
          </a:p>
          <a:p>
            <a:pPr marL="457200" lvl="0" indent="-368300" algn="l" rtl="0">
              <a:spcBef>
                <a:spcPts val="0"/>
              </a:spcBef>
              <a:spcAft>
                <a:spcPts val="0"/>
              </a:spcAft>
              <a:buSzPts val="2200"/>
              <a:buFont typeface="Roboto"/>
              <a:buChar char="●"/>
            </a:pPr>
            <a:r>
              <a:rPr lang="en" sz="2200">
                <a:latin typeface="Roboto"/>
                <a:ea typeface="Roboto"/>
                <a:cs typeface="Roboto"/>
                <a:sym typeface="Roboto"/>
              </a:rPr>
              <a:t>Future of Neuromorphic architecture</a:t>
            </a:r>
            <a:endParaRPr sz="2200">
              <a:latin typeface="Roboto"/>
              <a:ea typeface="Roboto"/>
              <a:cs typeface="Roboto"/>
              <a:sym typeface="Roboto"/>
            </a:endParaRPr>
          </a:p>
          <a:p>
            <a:pPr marL="457200" lvl="0" indent="0" algn="l" rtl="0">
              <a:spcBef>
                <a:spcPts val="0"/>
              </a:spcBef>
              <a:spcAft>
                <a:spcPts val="0"/>
              </a:spcAft>
              <a:buNone/>
            </a:pPr>
            <a:endParaRPr sz="2200">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471900" y="738725"/>
            <a:ext cx="8222100" cy="7677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FFFFFF"/>
                </a:solidFill>
                <a:latin typeface="Arial"/>
                <a:ea typeface="Arial"/>
                <a:cs typeface="Arial"/>
                <a:sym typeface="Arial"/>
              </a:rPr>
              <a:t>Memristors </a:t>
            </a:r>
            <a:endParaRPr sz="3000">
              <a:solidFill>
                <a:srgbClr val="FFFFFF"/>
              </a:solidFill>
            </a:endParaRPr>
          </a:p>
        </p:txBody>
      </p:sp>
      <p:sp>
        <p:nvSpPr>
          <p:cNvPr id="250" name="Google Shape;250;p3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Type of SNN, By HP.</a:t>
            </a:r>
            <a:endParaRPr/>
          </a:p>
          <a:p>
            <a:pPr marL="457200" lvl="0" indent="-342900" algn="l" rtl="0">
              <a:spcBef>
                <a:spcPts val="0"/>
              </a:spcBef>
              <a:spcAft>
                <a:spcPts val="0"/>
              </a:spcAft>
              <a:buSzPts val="1800"/>
              <a:buChar char="●"/>
            </a:pPr>
            <a:r>
              <a:rPr lang="en"/>
              <a:t>Works exactly like the brain in terms of memory and processing on the same level.</a:t>
            </a:r>
            <a:endParaRPr/>
          </a:p>
          <a:p>
            <a:pPr marL="914400" lvl="1" indent="-317500" algn="l" rtl="0">
              <a:spcBef>
                <a:spcPts val="0"/>
              </a:spcBef>
              <a:spcAft>
                <a:spcPts val="0"/>
              </a:spcAft>
              <a:buSzPts val="1400"/>
              <a:buChar char="○"/>
            </a:pPr>
            <a:r>
              <a:rPr lang="en"/>
              <a:t>In-memory computation.</a:t>
            </a:r>
            <a:endParaRPr/>
          </a:p>
          <a:p>
            <a:pPr marL="914400" lvl="1" indent="-317500" algn="l" rtl="0">
              <a:spcBef>
                <a:spcPts val="0"/>
              </a:spcBef>
              <a:spcAft>
                <a:spcPts val="0"/>
              </a:spcAft>
              <a:buSzPts val="1400"/>
              <a:buChar char="○"/>
            </a:pPr>
            <a:r>
              <a:rPr lang="en"/>
              <a:t>Avoids data fetching.</a:t>
            </a:r>
            <a:endParaRPr/>
          </a:p>
          <a:p>
            <a:pPr marL="457200" lvl="0" indent="-342900" algn="l" rtl="0">
              <a:spcBef>
                <a:spcPts val="0"/>
              </a:spcBef>
              <a:spcAft>
                <a:spcPts val="0"/>
              </a:spcAft>
              <a:buSzPts val="1800"/>
              <a:buChar char="●"/>
            </a:pPr>
            <a:r>
              <a:rPr lang="en"/>
              <a:t>Able to mimic brain operations.</a:t>
            </a:r>
            <a:endParaRPr/>
          </a:p>
          <a:p>
            <a:pPr marL="914400" lvl="1" indent="-317500" algn="l" rtl="0">
              <a:spcBef>
                <a:spcPts val="0"/>
              </a:spcBef>
              <a:spcAft>
                <a:spcPts val="0"/>
              </a:spcAft>
              <a:buSzPts val="1400"/>
              <a:buChar char="○"/>
            </a:pPr>
            <a:r>
              <a:rPr lang="en"/>
              <a:t>Matrix Operations (like Machine Learning).</a:t>
            </a:r>
            <a:endParaRPr/>
          </a:p>
          <a:p>
            <a:pPr marL="457200" lvl="0" indent="-342900" algn="l" rtl="0">
              <a:spcBef>
                <a:spcPts val="0"/>
              </a:spcBef>
              <a:spcAft>
                <a:spcPts val="0"/>
              </a:spcAft>
              <a:buSzPts val="1800"/>
              <a:buChar char="●"/>
            </a:pPr>
            <a:r>
              <a:rPr lang="en"/>
              <a:t>lead a 100,000 times greater throughput in Machine Learning.</a:t>
            </a:r>
            <a:endParaRPr/>
          </a:p>
          <a:p>
            <a:pPr marL="457200" lvl="0" indent="-342900" algn="l" rtl="0">
              <a:spcBef>
                <a:spcPts val="0"/>
              </a:spcBef>
              <a:spcAft>
                <a:spcPts val="0"/>
              </a:spcAft>
              <a:buSzPts val="1800"/>
              <a:buChar char="●"/>
            </a:pPr>
            <a:r>
              <a:rPr lang="en"/>
              <a:t>Can be used to simulate senses using analog and digital inputs.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471900" y="738725"/>
            <a:ext cx="8222100" cy="7677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FFFFFF"/>
                </a:solidFill>
                <a:latin typeface="Arial"/>
                <a:ea typeface="Arial"/>
                <a:cs typeface="Arial"/>
                <a:sym typeface="Arial"/>
              </a:rPr>
              <a:t>Future</a:t>
            </a:r>
            <a:endParaRPr sz="3000">
              <a:solidFill>
                <a:srgbClr val="FFFFFF"/>
              </a:solidFill>
            </a:endParaRPr>
          </a:p>
        </p:txBody>
      </p:sp>
      <p:sp>
        <p:nvSpPr>
          <p:cNvPr id="256" name="Google Shape;256;p3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brain stimulation </a:t>
            </a:r>
            <a:endParaRPr>
              <a:solidFill>
                <a:srgbClr val="434343"/>
              </a:solidFill>
            </a:endParaRPr>
          </a:p>
          <a:p>
            <a:pPr marL="1371600" lvl="1" indent="-317500" algn="l" rtl="0">
              <a:spcBef>
                <a:spcPts val="0"/>
              </a:spcBef>
              <a:spcAft>
                <a:spcPts val="0"/>
              </a:spcAft>
              <a:buClr>
                <a:srgbClr val="434343"/>
              </a:buClr>
              <a:buSzPts val="1400"/>
              <a:buChar char="○"/>
            </a:pPr>
            <a:r>
              <a:rPr lang="en">
                <a:solidFill>
                  <a:srgbClr val="434343"/>
                </a:solidFill>
              </a:rPr>
              <a:t>will aid us in better understanding our bodies and mind</a:t>
            </a:r>
            <a:endParaRPr>
              <a:solidFill>
                <a:srgbClr val="434343"/>
              </a:solidFill>
            </a:endParaRPr>
          </a:p>
          <a:p>
            <a:pPr marL="1371600" lvl="1" indent="-317500" algn="l" rtl="0">
              <a:spcBef>
                <a:spcPts val="0"/>
              </a:spcBef>
              <a:spcAft>
                <a:spcPts val="0"/>
              </a:spcAft>
              <a:buClr>
                <a:srgbClr val="434343"/>
              </a:buClr>
              <a:buSzPts val="1400"/>
              <a:buChar char="○"/>
            </a:pPr>
            <a:r>
              <a:rPr lang="en">
                <a:solidFill>
                  <a:srgbClr val="434343"/>
                </a:solidFill>
              </a:rPr>
              <a:t> leads to developments in mental health initiatives and neurological disorders.</a:t>
            </a:r>
            <a:endParaRPr>
              <a:solidFill>
                <a:srgbClr val="434343"/>
              </a:solidFill>
            </a:endParaRPr>
          </a:p>
          <a:p>
            <a:pPr marL="1828800" lvl="2" indent="-317500" algn="l" rtl="0">
              <a:spcBef>
                <a:spcPts val="0"/>
              </a:spcBef>
              <a:spcAft>
                <a:spcPts val="0"/>
              </a:spcAft>
              <a:buClr>
                <a:srgbClr val="434343"/>
              </a:buClr>
              <a:buSzPts val="1400"/>
              <a:buChar char="■"/>
            </a:pPr>
            <a:r>
              <a:rPr lang="en">
                <a:solidFill>
                  <a:srgbClr val="434343"/>
                </a:solidFill>
              </a:rPr>
              <a:t>Alzheimer's and ALS.	</a:t>
            </a:r>
            <a:endParaRPr>
              <a:solidFill>
                <a:srgbClr val="434343"/>
              </a:solidFill>
            </a:endParaRPr>
          </a:p>
          <a:p>
            <a:pPr marL="0" lvl="0" indent="0" algn="l" rtl="0">
              <a:spcBef>
                <a:spcPts val="1600"/>
              </a:spcBef>
              <a:spcAft>
                <a:spcPts val="0"/>
              </a:spcAft>
              <a:buNone/>
            </a:pPr>
            <a:endParaRPr/>
          </a:p>
          <a:p>
            <a:pPr marL="914400" lvl="0" indent="0" algn="l" rtl="0">
              <a:spcBef>
                <a:spcPts val="1600"/>
              </a:spcBef>
              <a:spcAft>
                <a:spcPts val="1600"/>
              </a:spcAft>
              <a:buNone/>
            </a:pPr>
            <a:endParaRPr/>
          </a:p>
        </p:txBody>
      </p:sp>
      <p:sp>
        <p:nvSpPr>
          <p:cNvPr id="257" name="Google Shape;257;p38"/>
          <p:cNvSpPr txBox="1"/>
          <p:nvPr/>
        </p:nvSpPr>
        <p:spPr>
          <a:xfrm>
            <a:off x="559925" y="3119675"/>
            <a:ext cx="8222100" cy="1509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AI</a:t>
            </a:r>
            <a:endParaRPr sz="1800">
              <a:solidFill>
                <a:srgbClr val="434343"/>
              </a:solidFill>
              <a:latin typeface="Roboto"/>
              <a:ea typeface="Roboto"/>
              <a:cs typeface="Roboto"/>
              <a:sym typeface="Roboto"/>
            </a:endParaRPr>
          </a:p>
          <a:p>
            <a:pPr marL="1371600" marR="0" lvl="1" indent="-317500" algn="l" rtl="0">
              <a:lnSpc>
                <a:spcPct val="115000"/>
              </a:lnSpc>
              <a:spcBef>
                <a:spcPts val="0"/>
              </a:spcBef>
              <a:spcAft>
                <a:spcPts val="0"/>
              </a:spcAft>
              <a:buClr>
                <a:srgbClr val="434343"/>
              </a:buClr>
              <a:buSzPts val="1400"/>
              <a:buFont typeface="Roboto"/>
              <a:buChar char="○"/>
            </a:pPr>
            <a:r>
              <a:rPr lang="en" sz="1800">
                <a:solidFill>
                  <a:srgbClr val="434343"/>
                </a:solidFill>
                <a:latin typeface="Roboto"/>
                <a:ea typeface="Roboto"/>
                <a:cs typeface="Roboto"/>
                <a:sym typeface="Roboto"/>
              </a:rPr>
              <a:t>Could mimic brain functions with high and efficient energy.</a:t>
            </a:r>
            <a:endParaRPr sz="1800">
              <a:solidFill>
                <a:srgbClr val="434343"/>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idx="4294967295"/>
          </p:nvPr>
        </p:nvSpPr>
        <p:spPr>
          <a:xfrm>
            <a:off x="226075" y="357800"/>
            <a:ext cx="4810500" cy="181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Any Question ? </a:t>
            </a:r>
            <a:endParaRPr>
              <a:solidFill>
                <a:schemeClr val="dk1"/>
              </a:solidFill>
            </a:endParaRPr>
          </a:p>
        </p:txBody>
      </p:sp>
      <p:sp>
        <p:nvSpPr>
          <p:cNvPr id="263" name="Google Shape;263;p39"/>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References </a:t>
            </a:r>
            <a:endParaRPr/>
          </a:p>
        </p:txBody>
      </p:sp>
      <p:sp>
        <p:nvSpPr>
          <p:cNvPr id="269" name="Google Shape;269;p40"/>
          <p:cNvSpPr txBox="1">
            <a:spLocks noGrp="1"/>
          </p:cNvSpPr>
          <p:nvPr>
            <p:ph type="body" idx="1"/>
          </p:nvPr>
        </p:nvSpPr>
        <p:spPr>
          <a:xfrm>
            <a:off x="471900" y="2571750"/>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u="sng">
                <a:solidFill>
                  <a:schemeClr val="hlink"/>
                </a:solidFill>
                <a:hlinkClick r:id="rId3"/>
              </a:rPr>
              <a:t>Modular Spiking Neural Circuits for Mapping Long Short-Term Memory on a Neurosynaptic Processor</a:t>
            </a:r>
            <a:endParaRPr/>
          </a:p>
          <a:p>
            <a:pPr marL="457200" lvl="0" indent="-342900" algn="l" rtl="0">
              <a:spcBef>
                <a:spcPts val="0"/>
              </a:spcBef>
              <a:spcAft>
                <a:spcPts val="0"/>
              </a:spcAft>
              <a:buSzPts val="1800"/>
              <a:buChar char="●"/>
            </a:pPr>
            <a:r>
              <a:rPr lang="en" u="sng">
                <a:solidFill>
                  <a:schemeClr val="hlink"/>
                </a:solidFill>
                <a:hlinkClick r:id="rId4"/>
              </a:rPr>
              <a:t>What Is Neuromorphic Computing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274800" y="598975"/>
            <a:ext cx="42972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000000"/>
                </a:solidFill>
              </a:rPr>
              <a:t>Overview</a:t>
            </a:r>
            <a:endParaRPr sz="3000">
              <a:solidFill>
                <a:srgbClr val="000000"/>
              </a:solidFill>
            </a:endParaRPr>
          </a:p>
        </p:txBody>
      </p:sp>
      <p:sp>
        <p:nvSpPr>
          <p:cNvPr id="81" name="Google Shape;81;p15"/>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5"/>
          <p:cNvSpPr txBox="1"/>
          <p:nvPr/>
        </p:nvSpPr>
        <p:spPr>
          <a:xfrm>
            <a:off x="416700" y="1322700"/>
            <a:ext cx="4922100" cy="3242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Human Brain</a:t>
            </a:r>
            <a:endParaRPr sz="2200">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Von Neuman Architecture</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Neuromorphic architecture</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TrueNorth</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LSTM</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Future of Neuromorphic architecture</a:t>
            </a:r>
            <a:endParaRPr sz="2200">
              <a:solidFill>
                <a:srgbClr val="999999"/>
              </a:solidFill>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idx="4294967295"/>
          </p:nvPr>
        </p:nvSpPr>
        <p:spPr>
          <a:xfrm>
            <a:off x="226075" y="357800"/>
            <a:ext cx="4810500" cy="181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THANKS :D </a:t>
            </a:r>
            <a:endParaRPr>
              <a:solidFill>
                <a:schemeClr val="dk1"/>
              </a:solidFill>
            </a:endParaRPr>
          </a:p>
        </p:txBody>
      </p:sp>
      <p:sp>
        <p:nvSpPr>
          <p:cNvPr id="275" name="Google Shape;275;p41"/>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Aya Ashraf and Sohayla Mohammed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Human Brain</a:t>
            </a:r>
            <a:endParaRPr/>
          </a:p>
        </p:txBody>
      </p:sp>
      <p:sp>
        <p:nvSpPr>
          <p:cNvPr id="88" name="Google Shape;88;p16"/>
          <p:cNvSpPr txBox="1"/>
          <p:nvPr/>
        </p:nvSpPr>
        <p:spPr>
          <a:xfrm>
            <a:off x="0" y="1985850"/>
            <a:ext cx="5351700" cy="1171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 sz="1800" b="1">
                <a:latin typeface="Roboto"/>
                <a:ea typeface="Roboto"/>
                <a:cs typeface="Roboto"/>
                <a:sym typeface="Roboto"/>
              </a:rPr>
              <a:t>Structure</a:t>
            </a:r>
            <a:r>
              <a:rPr lang="en" sz="1800">
                <a:latin typeface="Roboto"/>
                <a:ea typeface="Roboto"/>
                <a:cs typeface="Roboto"/>
                <a:sym typeface="Roboto"/>
              </a:rPr>
              <a:t> </a:t>
            </a:r>
            <a:r>
              <a:rPr lang="en" sz="1800" b="1">
                <a:latin typeface="Roboto"/>
                <a:ea typeface="Roboto"/>
                <a:cs typeface="Roboto"/>
                <a:sym typeface="Roboto"/>
              </a:rPr>
              <a:t>Overview</a:t>
            </a:r>
            <a:endParaRPr sz="1800" b="1">
              <a:latin typeface="Roboto"/>
              <a:ea typeface="Roboto"/>
              <a:cs typeface="Roboto"/>
              <a:sym typeface="Roboto"/>
            </a:endParaRPr>
          </a:p>
          <a:p>
            <a:pPr marL="914400" lvl="1" indent="-342900" algn="l" rtl="0">
              <a:spcBef>
                <a:spcPts val="0"/>
              </a:spcBef>
              <a:spcAft>
                <a:spcPts val="0"/>
              </a:spcAft>
              <a:buSzPts val="1800"/>
              <a:buFont typeface="Roboto"/>
              <a:buChar char="○"/>
            </a:pPr>
            <a:r>
              <a:rPr lang="en" sz="1800">
                <a:latin typeface="Roboto"/>
                <a:ea typeface="Roboto"/>
                <a:cs typeface="Roboto"/>
                <a:sym typeface="Roboto"/>
              </a:rPr>
              <a:t>Cell body, axons and synapses.</a:t>
            </a:r>
            <a:endParaRPr sz="1800">
              <a:latin typeface="Roboto"/>
              <a:ea typeface="Roboto"/>
              <a:cs typeface="Roboto"/>
              <a:sym typeface="Roboto"/>
            </a:endParaRPr>
          </a:p>
          <a:p>
            <a:pPr marL="914400" lvl="1" indent="-342900" algn="l" rtl="0">
              <a:spcBef>
                <a:spcPts val="0"/>
              </a:spcBef>
              <a:spcAft>
                <a:spcPts val="0"/>
              </a:spcAft>
              <a:buSzPts val="1800"/>
              <a:buFont typeface="Roboto"/>
              <a:buChar char="○"/>
            </a:pPr>
            <a:r>
              <a:rPr lang="en" sz="1800">
                <a:latin typeface="Roboto"/>
                <a:ea typeface="Roboto"/>
                <a:cs typeface="Roboto"/>
                <a:sym typeface="Roboto"/>
              </a:rPr>
              <a:t>Left vs Right Side.</a:t>
            </a:r>
            <a:endParaRPr sz="1800">
              <a:latin typeface="Roboto"/>
              <a:ea typeface="Roboto"/>
              <a:cs typeface="Roboto"/>
              <a:sym typeface="Roboto"/>
            </a:endParaRPr>
          </a:p>
        </p:txBody>
      </p:sp>
      <p:pic>
        <p:nvPicPr>
          <p:cNvPr id="89" name="Google Shape;89;p16"/>
          <p:cNvPicPr preferRelativeResize="0"/>
          <p:nvPr/>
        </p:nvPicPr>
        <p:blipFill rotWithShape="1">
          <a:blip r:embed="rId3">
            <a:alphaModFix/>
          </a:blip>
          <a:srcRect l="10404" t="6305" r="12471"/>
          <a:stretch/>
        </p:blipFill>
        <p:spPr>
          <a:xfrm>
            <a:off x="5013275" y="794325"/>
            <a:ext cx="3593951" cy="1880300"/>
          </a:xfrm>
          <a:prstGeom prst="rect">
            <a:avLst/>
          </a:prstGeom>
          <a:noFill/>
          <a:ln>
            <a:noFill/>
          </a:ln>
        </p:spPr>
      </p:pic>
      <p:pic>
        <p:nvPicPr>
          <p:cNvPr id="90" name="Google Shape;90;p16"/>
          <p:cNvPicPr preferRelativeResize="0"/>
          <p:nvPr/>
        </p:nvPicPr>
        <p:blipFill rotWithShape="1">
          <a:blip r:embed="rId4">
            <a:alphaModFix/>
          </a:blip>
          <a:srcRect l="10915" t="8508" r="12911"/>
          <a:stretch/>
        </p:blipFill>
        <p:spPr>
          <a:xfrm>
            <a:off x="5045850" y="2849900"/>
            <a:ext cx="3528801" cy="211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
        <p:cNvGrpSpPr/>
        <p:nvPr/>
      </p:nvGrpSpPr>
      <p:grpSpPr>
        <a:xfrm>
          <a:off x="0" y="0"/>
          <a:ext cx="0" cy="0"/>
          <a:chOff x="0" y="0"/>
          <a:chExt cx="0" cy="0"/>
        </a:xfrm>
      </p:grpSpPr>
      <p:sp>
        <p:nvSpPr>
          <p:cNvPr id="95" name="Google Shape;95;p17"/>
          <p:cNvSpPr txBox="1">
            <a:spLocks noGrp="1"/>
          </p:cNvSpPr>
          <p:nvPr>
            <p:ph type="ctrTitle"/>
          </p:nvPr>
        </p:nvSpPr>
        <p:spPr>
          <a:xfrm>
            <a:off x="274800" y="598975"/>
            <a:ext cx="42972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000000"/>
                </a:solidFill>
              </a:rPr>
              <a:t>Overview</a:t>
            </a:r>
            <a:endParaRPr sz="3000">
              <a:solidFill>
                <a:srgbClr val="000000"/>
              </a:solidFill>
            </a:endParaRPr>
          </a:p>
        </p:txBody>
      </p:sp>
      <p:sp>
        <p:nvSpPr>
          <p:cNvPr id="96" name="Google Shape;96;p17"/>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17"/>
          <p:cNvSpPr txBox="1"/>
          <p:nvPr/>
        </p:nvSpPr>
        <p:spPr>
          <a:xfrm>
            <a:off x="416700" y="1322700"/>
            <a:ext cx="4922100" cy="3242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Human Brain</a:t>
            </a:r>
            <a:endParaRPr sz="2200">
              <a:solidFill>
                <a:srgbClr val="999999"/>
              </a:solidFill>
              <a:latin typeface="Roboto"/>
              <a:ea typeface="Roboto"/>
              <a:cs typeface="Roboto"/>
              <a:sym typeface="Roboto"/>
            </a:endParaRPr>
          </a:p>
          <a:p>
            <a:pPr marL="457200" lvl="0" indent="-368300" algn="l" rtl="0">
              <a:spcBef>
                <a:spcPts val="0"/>
              </a:spcBef>
              <a:spcAft>
                <a:spcPts val="0"/>
              </a:spcAft>
              <a:buSzPts val="2200"/>
              <a:buFont typeface="Roboto"/>
              <a:buChar char="●"/>
            </a:pPr>
            <a:r>
              <a:rPr lang="en" sz="2200">
                <a:latin typeface="Roboto"/>
                <a:ea typeface="Roboto"/>
                <a:cs typeface="Roboto"/>
                <a:sym typeface="Roboto"/>
              </a:rPr>
              <a:t>Von Neuman Architecture</a:t>
            </a:r>
            <a:endParaRPr sz="2200">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Neuromorphic Architecture</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TrueNorth</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LSTM</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Future of Neuromorphic architecture</a:t>
            </a:r>
            <a:endParaRPr sz="2200">
              <a:solidFill>
                <a:srgbClr val="999999"/>
              </a:solidFill>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Von Neuman Architecture</a:t>
            </a:r>
            <a:endParaRPr/>
          </a:p>
        </p:txBody>
      </p:sp>
      <p:pic>
        <p:nvPicPr>
          <p:cNvPr id="103" name="Google Shape;103;p18"/>
          <p:cNvPicPr preferRelativeResize="0"/>
          <p:nvPr/>
        </p:nvPicPr>
        <p:blipFill>
          <a:blip r:embed="rId3">
            <a:alphaModFix/>
          </a:blip>
          <a:stretch>
            <a:fillRect/>
          </a:stretch>
        </p:blipFill>
        <p:spPr>
          <a:xfrm>
            <a:off x="1647788" y="784450"/>
            <a:ext cx="5848435" cy="421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Von Neuman Architecture</a:t>
            </a:r>
            <a:endParaRPr/>
          </a:p>
        </p:txBody>
      </p:sp>
      <p:sp>
        <p:nvSpPr>
          <p:cNvPr id="109" name="Google Shape;109;p19"/>
          <p:cNvSpPr txBox="1"/>
          <p:nvPr/>
        </p:nvSpPr>
        <p:spPr>
          <a:xfrm>
            <a:off x="104175" y="846400"/>
            <a:ext cx="5833800" cy="1341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Every computer today is based on Von Neuman Architecture.</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 computation and memory fairly isolated with a data bus connecting them  </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Biological systems have memory and processing tightly coupled together.</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Pros and Cons</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Neumann architecture is still the best choice for the majority of computing  applications.</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It does not allow us  to accurately and in real time simulate aspects of the brain.</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Speed relative to Brain is very low.</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sp>
        <p:nvSpPr>
          <p:cNvPr id="114" name="Google Shape;114;p20"/>
          <p:cNvSpPr txBox="1">
            <a:spLocks noGrp="1"/>
          </p:cNvSpPr>
          <p:nvPr>
            <p:ph type="ctrTitle"/>
          </p:nvPr>
        </p:nvSpPr>
        <p:spPr>
          <a:xfrm>
            <a:off x="274800" y="598975"/>
            <a:ext cx="42972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000000"/>
                </a:solidFill>
              </a:rPr>
              <a:t>Overview</a:t>
            </a:r>
            <a:endParaRPr sz="3000">
              <a:solidFill>
                <a:srgbClr val="000000"/>
              </a:solidFill>
            </a:endParaRPr>
          </a:p>
        </p:txBody>
      </p:sp>
      <p:sp>
        <p:nvSpPr>
          <p:cNvPr id="115" name="Google Shape;115;p20"/>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20"/>
          <p:cNvSpPr txBox="1"/>
          <p:nvPr/>
        </p:nvSpPr>
        <p:spPr>
          <a:xfrm>
            <a:off x="416700" y="1322700"/>
            <a:ext cx="4922100" cy="3242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Human Brain</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Von Neuman Architecture</a:t>
            </a:r>
            <a:endParaRPr sz="2200">
              <a:solidFill>
                <a:srgbClr val="999999"/>
              </a:solidFill>
              <a:latin typeface="Roboto"/>
              <a:ea typeface="Roboto"/>
              <a:cs typeface="Roboto"/>
              <a:sym typeface="Roboto"/>
            </a:endParaRPr>
          </a:p>
          <a:p>
            <a:pPr marL="457200" lvl="0" indent="-368300" algn="l" rtl="0">
              <a:spcBef>
                <a:spcPts val="0"/>
              </a:spcBef>
              <a:spcAft>
                <a:spcPts val="0"/>
              </a:spcAft>
              <a:buSzPts val="2200"/>
              <a:buFont typeface="Roboto"/>
              <a:buChar char="●"/>
            </a:pPr>
            <a:r>
              <a:rPr lang="en" sz="2200">
                <a:latin typeface="Roboto"/>
                <a:ea typeface="Roboto"/>
                <a:cs typeface="Roboto"/>
                <a:sym typeface="Roboto"/>
              </a:rPr>
              <a:t>Neuromorphic architecture</a:t>
            </a:r>
            <a:endParaRPr sz="2200">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TrueNorth</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LSTM</a:t>
            </a:r>
            <a:endParaRPr sz="2200">
              <a:solidFill>
                <a:srgbClr val="999999"/>
              </a:solidFill>
              <a:latin typeface="Roboto"/>
              <a:ea typeface="Roboto"/>
              <a:cs typeface="Roboto"/>
              <a:sym typeface="Roboto"/>
            </a:endParaRPr>
          </a:p>
          <a:p>
            <a:pPr marL="457200" lvl="0" indent="-368300" algn="l" rtl="0">
              <a:spcBef>
                <a:spcPts val="0"/>
              </a:spcBef>
              <a:spcAft>
                <a:spcPts val="0"/>
              </a:spcAft>
              <a:buClr>
                <a:srgbClr val="999999"/>
              </a:buClr>
              <a:buSzPts val="2200"/>
              <a:buFont typeface="Roboto"/>
              <a:buChar char="●"/>
            </a:pPr>
            <a:r>
              <a:rPr lang="en" sz="2200">
                <a:solidFill>
                  <a:srgbClr val="999999"/>
                </a:solidFill>
                <a:latin typeface="Roboto"/>
                <a:ea typeface="Roboto"/>
                <a:cs typeface="Roboto"/>
                <a:sym typeface="Roboto"/>
              </a:rPr>
              <a:t>Future of Neuromorphic architecture</a:t>
            </a:r>
            <a:endParaRPr sz="2200">
              <a:solidFill>
                <a:srgbClr val="999999"/>
              </a:solidFill>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Neuromorphic Architecture</a:t>
            </a:r>
            <a:endParaRPr/>
          </a:p>
        </p:txBody>
      </p:sp>
      <p:pic>
        <p:nvPicPr>
          <p:cNvPr id="122" name="Google Shape;122;p21"/>
          <p:cNvPicPr preferRelativeResize="0"/>
          <p:nvPr/>
        </p:nvPicPr>
        <p:blipFill>
          <a:blip r:embed="rId3">
            <a:alphaModFix/>
          </a:blip>
          <a:stretch>
            <a:fillRect/>
          </a:stretch>
        </p:blipFill>
        <p:spPr>
          <a:xfrm>
            <a:off x="5321925" y="771450"/>
            <a:ext cx="3686175" cy="3000375"/>
          </a:xfrm>
          <a:prstGeom prst="rect">
            <a:avLst/>
          </a:prstGeom>
          <a:noFill/>
          <a:ln>
            <a:noFill/>
          </a:ln>
        </p:spPr>
      </p:pic>
      <p:sp>
        <p:nvSpPr>
          <p:cNvPr id="123" name="Google Shape;123;p21"/>
          <p:cNvSpPr txBox="1"/>
          <p:nvPr/>
        </p:nvSpPr>
        <p:spPr>
          <a:xfrm>
            <a:off x="195325" y="1992300"/>
            <a:ext cx="5221800" cy="156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Neuromorphic architectures will allow us to accurately and in real time simulate aspects of the brain.</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823</Words>
  <Application>Microsoft Office PowerPoint</Application>
  <PresentationFormat>On-screen Show (16:9)</PresentationFormat>
  <Paragraphs>155</Paragraphs>
  <Slides>30</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Roboto</vt:lpstr>
      <vt:lpstr>Material</vt:lpstr>
      <vt:lpstr>Neural Circuits</vt:lpstr>
      <vt:lpstr>Overview</vt:lpstr>
      <vt:lpstr>Overview</vt:lpstr>
      <vt:lpstr>Human Brain</vt:lpstr>
      <vt:lpstr>Overview</vt:lpstr>
      <vt:lpstr>Von Neuman Architecture</vt:lpstr>
      <vt:lpstr>Von Neuman Architecture</vt:lpstr>
      <vt:lpstr>Overview</vt:lpstr>
      <vt:lpstr>Neuromorphic Architecture</vt:lpstr>
      <vt:lpstr>Neuromorphic Architecture</vt:lpstr>
      <vt:lpstr>Neuromorphic Architecture</vt:lpstr>
      <vt:lpstr>Overview</vt:lpstr>
      <vt:lpstr>TrueNorth</vt:lpstr>
      <vt:lpstr>TrueNorth Circuit</vt:lpstr>
      <vt:lpstr>PowerPoint Presentation</vt:lpstr>
      <vt:lpstr>Overview</vt:lpstr>
      <vt:lpstr>LSTM &amp;  Recurrent Neural networks (RNN) </vt:lpstr>
      <vt:lpstr>Store-and-Release Mechanism</vt:lpstr>
      <vt:lpstr>LSTM Partitions</vt:lpstr>
      <vt:lpstr>PowerPoint Presentation</vt:lpstr>
      <vt:lpstr>Experiment  </vt:lpstr>
      <vt:lpstr>Benchmark Applications</vt:lpstr>
      <vt:lpstr>Power Analysis </vt:lpstr>
      <vt:lpstr>Power Analysis </vt:lpstr>
      <vt:lpstr>Overview</vt:lpstr>
      <vt:lpstr>Memristors </vt:lpstr>
      <vt:lpstr>Future</vt:lpstr>
      <vt:lpstr>Any Question ? </vt:lpstr>
      <vt:lpstr>References </vt:lpstr>
      <vt:lpstr>THANKS :D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Circuits</dc:title>
  <cp:lastModifiedBy>TARGET</cp:lastModifiedBy>
  <cp:revision>2</cp:revision>
  <dcterms:modified xsi:type="dcterms:W3CDTF">2019-05-09T09:37:01Z</dcterms:modified>
</cp:coreProperties>
</file>